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65" r:id="rId6"/>
    <p:sldId id="259" r:id="rId7"/>
    <p:sldId id="266" r:id="rId8"/>
    <p:sldId id="260" r:id="rId9"/>
    <p:sldId id="267" r:id="rId10"/>
    <p:sldId id="268" r:id="rId11"/>
    <p:sldId id="261" r:id="rId12"/>
    <p:sldId id="262" r:id="rId13"/>
    <p:sldId id="270" r:id="rId14"/>
    <p:sldId id="263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68A-00D6-4BAA-8041-09BFE589B867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CE62E7D-78DE-455F-8EBF-3BD4F74628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68A-00D6-4BAA-8041-09BFE589B867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CE62E7D-78DE-455F-8EBF-3BD4F74628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68A-00D6-4BAA-8041-09BFE589B867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62E7D-78DE-455F-8EBF-3BD4F74628E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68A-00D6-4BAA-8041-09BFE589B867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62E7D-78DE-455F-8EBF-3BD4F74628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68A-00D6-4BAA-8041-09BFE589B867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CE62E7D-78DE-455F-8EBF-3BD4F74628E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68A-00D6-4BAA-8041-09BFE589B867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62E7D-78DE-455F-8EBF-3BD4F74628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68A-00D6-4BAA-8041-09BFE589B867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62E7D-78DE-455F-8EBF-3BD4F74628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68A-00D6-4BAA-8041-09BFE589B867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62E7D-78DE-455F-8EBF-3BD4F74628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68A-00D6-4BAA-8041-09BFE589B867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62E7D-78DE-455F-8EBF-3BD4F74628E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68A-00D6-4BAA-8041-09BFE589B867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62E7D-78DE-455F-8EBF-3BD4F74628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68A-00D6-4BAA-8041-09BFE589B867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62E7D-78DE-455F-8EBF-3BD4F74628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27000">
              <a:schemeClr val="accent1">
                <a:tint val="44500"/>
                <a:satMod val="160000"/>
                <a:lumMod val="90000"/>
                <a:lumOff val="10000"/>
                <a:alpha val="85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D26168A-00D6-4BAA-8041-09BFE589B867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CE62E7D-78DE-455F-8EBF-3BD4F74628E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16632"/>
            <a:ext cx="8458200" cy="554360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Муниципальное дошкольное образовательное учреждение </a:t>
            </a:r>
          </a:p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«Детский сад № 356 Центрального района Волгограда»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1988840"/>
            <a:ext cx="77048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 Black" panose="020B0A04020102020204" pitchFamily="34" charset="0"/>
              </a:rPr>
              <a:t>«Элементы образовательной </a:t>
            </a:r>
            <a:r>
              <a:rPr lang="ru-RU" sz="3200" b="1" dirty="0" err="1" smtClean="0">
                <a:latin typeface="Arial Black" panose="020B0A04020102020204" pitchFamily="34" charset="0"/>
              </a:rPr>
              <a:t>кинезиологии</a:t>
            </a:r>
            <a:r>
              <a:rPr lang="ru-RU" sz="3200" b="1" dirty="0" smtClean="0">
                <a:latin typeface="Arial Black" panose="020B0A04020102020204" pitchFamily="34" charset="0"/>
              </a:rPr>
              <a:t> в физическом воспитании старших  дошкольников»</a:t>
            </a:r>
            <a:endParaRPr lang="ru-RU" sz="3200" b="1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81264" y="5373216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>
                <a:latin typeface="Arial Black" panose="020B0A04020102020204" pitchFamily="34" charset="0"/>
              </a:rPr>
              <a:t>Брусенцева</a:t>
            </a:r>
            <a:r>
              <a:rPr lang="ru-RU" sz="1600" b="1" dirty="0" smtClean="0">
                <a:latin typeface="Arial Black" panose="020B0A04020102020204" pitchFamily="34" charset="0"/>
              </a:rPr>
              <a:t> Е.В., инструктор по физической культуре</a:t>
            </a:r>
            <a:endParaRPr lang="ru-RU" sz="1600" b="1" dirty="0">
              <a:latin typeface="Arial Black" panose="020B0A04020102020204" pitchFamily="34" charset="0"/>
            </a:endParaRPr>
          </a:p>
        </p:txBody>
      </p:sp>
      <p:pic>
        <p:nvPicPr>
          <p:cNvPr id="1026" name="Picture 2" descr="F:\семинар ВГАПО  24 АПРЕЛЯ 2025\Брусенцева\фото\лен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0" t="21960" r="25969" b="23811"/>
          <a:stretch/>
        </p:blipFill>
        <p:spPr bwMode="auto">
          <a:xfrm>
            <a:off x="14860" y="3429000"/>
            <a:ext cx="2540916" cy="33336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98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семинар ВГАПО  24 АПРЕЛЯ 2025\Брусенцева\СЛАЙД 1развитие ребенка по годам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FF8FF"/>
              </a:clrFrom>
              <a:clrTo>
                <a:srgbClr val="EFF8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3040"/>
            <a:ext cx="8892480" cy="5002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03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/>
                <a:ea typeface="Times New Roman"/>
              </a:rPr>
              <a:t>Упражнения </a:t>
            </a:r>
            <a:r>
              <a:rPr lang="ru-RU" b="1" dirty="0">
                <a:latin typeface="Times New Roman"/>
                <a:ea typeface="Times New Roman"/>
              </a:rPr>
              <a:t>двигательной нейропсихологии </a:t>
            </a:r>
            <a:r>
              <a:rPr lang="ru-RU" b="1" dirty="0" smtClean="0">
                <a:latin typeface="Times New Roman"/>
                <a:ea typeface="Times New Roman"/>
              </a:rPr>
              <a:t>и тренировки комплексного сенсорного ответа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576409" y="1777208"/>
            <a:ext cx="4116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Бег со сменой направления по сигналу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311350" y="1124744"/>
            <a:ext cx="74710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Times New Roman"/>
                <a:ea typeface="Times New Roman"/>
              </a:rPr>
              <a:t>Упражнения для тренировки </a:t>
            </a:r>
            <a:r>
              <a:rPr lang="ru-RU" sz="2000" b="1" dirty="0">
                <a:solidFill>
                  <a:srgbClr val="00B050"/>
                </a:solidFill>
                <a:latin typeface="Times New Roman"/>
                <a:ea typeface="Times New Roman"/>
              </a:rPr>
              <a:t>комплексного сенсорного ответа</a:t>
            </a:r>
            <a:r>
              <a:rPr lang="ru-RU" sz="1600" dirty="0">
                <a:solidFill>
                  <a:srgbClr val="00B050"/>
                </a:solidFill>
                <a:latin typeface="Times New Roman"/>
                <a:ea typeface="Times New Roman"/>
              </a:rPr>
              <a:t> 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1026" name="Picture 2" descr="J:\семинар ВГАПО  24 АПРЕЛЯ 2025\Брусенцева\бег в разн направл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010" y="2420888"/>
            <a:ext cx="4194806" cy="2359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J:\семинар ВГАПО  24 АПРЕЛЯ 2025\Брусенцева\Заставка.00_00_бег в разных направлениях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05" y="2420888"/>
            <a:ext cx="4252900" cy="239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69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97329"/>
            <a:ext cx="4237037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909" y="1086866"/>
            <a:ext cx="4268573" cy="239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2606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b="1" dirty="0">
                <a:solidFill>
                  <a:prstClr val="black"/>
                </a:solidFill>
              </a:rPr>
              <a:t>Смена вида движений по ходу разноцветных фишек</a:t>
            </a:r>
            <a:endParaRPr lang="ru-RU" b="1" dirty="0">
              <a:solidFill>
                <a:prstClr val="black"/>
              </a:solidFill>
            </a:endParaRPr>
          </a:p>
        </p:txBody>
      </p:sp>
      <p:pic>
        <p:nvPicPr>
          <p:cNvPr id="2052" name="Picture 4" descr="J:\семинар ВГАПО  24 АПРЕЛЯ 2025\Брусенцева\присед 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787" y="3681028"/>
            <a:ext cx="5290244" cy="297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1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419472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00B0F0"/>
                </a:solidFill>
                <a:latin typeface="Times New Roman"/>
                <a:ea typeface="Times New Roman"/>
              </a:rPr>
              <a:t>Упражнения двигательной нейропсихологии </a:t>
            </a:r>
            <a:endParaRPr lang="ru-RU" sz="2800" dirty="0">
              <a:solidFill>
                <a:srgbClr val="00B0F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256611"/>
            <a:ext cx="8280920" cy="4372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5250" algn="ctr">
              <a:spcBef>
                <a:spcPts val="450"/>
              </a:spcBef>
              <a:spcAft>
                <a:spcPts val="450"/>
              </a:spcAft>
            </a:pPr>
            <a:r>
              <a:rPr lang="ru-RU" sz="2400" b="1" dirty="0" smtClean="0">
                <a:latin typeface="Times New Roman"/>
                <a:ea typeface="Times New Roman"/>
              </a:rPr>
              <a:t>Правила  </a:t>
            </a:r>
            <a:r>
              <a:rPr lang="ru-RU" sz="2400" b="1" dirty="0">
                <a:latin typeface="Times New Roman"/>
                <a:ea typeface="Times New Roman"/>
              </a:rPr>
              <a:t>выполнения упражнений </a:t>
            </a:r>
            <a:r>
              <a:rPr lang="ru-RU" sz="2400" b="1" dirty="0" smtClean="0">
                <a:latin typeface="Times New Roman"/>
                <a:ea typeface="Times New Roman"/>
              </a:rPr>
              <a:t>нейропсихологии:</a:t>
            </a:r>
            <a:endParaRPr lang="ru-RU" sz="2400" b="1" dirty="0">
              <a:latin typeface="Times New Roman"/>
              <a:ea typeface="Times New Roman"/>
            </a:endParaRPr>
          </a:p>
          <a:p>
            <a:pPr marR="95250">
              <a:lnSpc>
                <a:spcPct val="115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sz="2400" dirty="0">
                <a:latin typeface="Times New Roman"/>
                <a:ea typeface="Times New Roman"/>
                <a:cs typeface="Times New Roman"/>
              </a:rPr>
              <a:t>— в упражнении должны быть задействованы не менее двух органов чувств: «вижу – делаю», «слышу – делаю»;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R="95250">
              <a:lnSpc>
                <a:spcPct val="115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sz="2400" dirty="0">
                <a:latin typeface="Times New Roman"/>
                <a:ea typeface="Times New Roman"/>
                <a:cs typeface="Times New Roman"/>
              </a:rPr>
              <a:t>— нужно концентрировать внимание на тех объектах или параметрах движений, которые ранее оставались незамеченными;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R="95250">
              <a:lnSpc>
                <a:spcPct val="115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sz="2400" dirty="0">
                <a:latin typeface="Times New Roman"/>
                <a:ea typeface="Times New Roman"/>
                <a:cs typeface="Times New Roman"/>
              </a:rPr>
              <a:t>— следует менять привычные маршруты выполнения движения;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R="95250">
              <a:lnSpc>
                <a:spcPct val="115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sz="2400" dirty="0">
                <a:latin typeface="Times New Roman"/>
                <a:ea typeface="Times New Roman"/>
                <a:cs typeface="Times New Roman"/>
              </a:rPr>
              <a:t>— необходимо выполнять упражнения регулярно.</a:t>
            </a: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3930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331202"/>
            <a:ext cx="65220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B0F0"/>
                </a:solidFill>
                <a:latin typeface="Times New Roman"/>
                <a:ea typeface="Times New Roman"/>
              </a:rPr>
              <a:t>Упражнения двигательной нейропсихологии </a:t>
            </a:r>
            <a:endParaRPr lang="ru-RU" sz="2800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7784" y="1124744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Выпады вперед с предметами и без</a:t>
            </a:r>
            <a:endParaRPr lang="ru-RU" sz="2000" b="1" dirty="0"/>
          </a:p>
        </p:txBody>
      </p:sp>
      <p:pic>
        <p:nvPicPr>
          <p:cNvPr id="4098" name="Picture 2" descr="J:\семинар ВГАПО  24 АПРЕЛЯ 2025\Брусенцева\выпады вперет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7808869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49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35896" y="1052736"/>
            <a:ext cx="21975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>
                <a:solidFill>
                  <a:prstClr val="black"/>
                </a:solidFill>
              </a:rPr>
              <a:t>Выпады в сторону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374277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00B0F0"/>
                </a:solidFill>
                <a:latin typeface="Times New Roman"/>
                <a:ea typeface="Times New Roman"/>
              </a:rPr>
              <a:t>Упражнения двигательной нейропсихологии </a:t>
            </a:r>
            <a:endParaRPr lang="ru-RU" sz="2800" dirty="0">
              <a:solidFill>
                <a:srgbClr val="00B0F0"/>
              </a:solidFill>
            </a:endParaRPr>
          </a:p>
        </p:txBody>
      </p:sp>
      <p:pic>
        <p:nvPicPr>
          <p:cNvPr id="5122" name="Picture 2" descr="J:\семинар ВГАПО  24 АПРЕЛЯ 2025\Брусенцева\выпады в стороны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52846"/>
            <a:ext cx="4379180" cy="246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J:\семинар ВГАПО  24 АПРЕЛЯ 2025\Брусенцева\выпад в лев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827" y="4005064"/>
            <a:ext cx="4855168" cy="273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27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7787" y="385900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Перекрестные движения</a:t>
            </a:r>
            <a:endParaRPr lang="ru-RU" sz="2000" b="1" dirty="0"/>
          </a:p>
        </p:txBody>
      </p:sp>
      <p:pic>
        <p:nvPicPr>
          <p:cNvPr id="6146" name="Picture 2" descr="J:\семинар ВГАПО  24 АПРЕЛЯ 2025\Брусенцева\перекрестные движения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91490"/>
            <a:ext cx="4333352" cy="243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J:\семинар ВГАПО  24 АПРЕЛЯ 2025\Брусенцева\перекрестные сзади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136" y="991490"/>
            <a:ext cx="4333352" cy="243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J:\семинар ВГАПО  24 АПРЕЛЯ 2025\Брусенцева\перекрестные махи.mp4.00_00_0перекрестные махи 1е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10521"/>
            <a:ext cx="4333352" cy="243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J:\семинар ВГАПО  24 АПРЕЛЯ 2025\Брусенцева\перекрестные махи.mp4.00_00_01_19.неподвижное изображение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34393"/>
            <a:ext cx="4248472" cy="238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25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J:\семинар ВГАПО  24 АПРЕЛЯ 2025\Брусенцева\Заставка.00_00_подбрасывает мяч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3" r="29461"/>
          <a:stretch/>
        </p:blipFill>
        <p:spPr bwMode="auto">
          <a:xfrm>
            <a:off x="323528" y="1412776"/>
            <a:ext cx="3312368" cy="388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88640"/>
            <a:ext cx="4139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/>
                <a:ea typeface="Times New Roman"/>
              </a:rPr>
              <a:t>Упражнения </a:t>
            </a:r>
            <a:r>
              <a:rPr lang="ru-RU" b="1" dirty="0">
                <a:latin typeface="Times New Roman"/>
                <a:ea typeface="Times New Roman"/>
              </a:rPr>
              <a:t>прыжок из обруча в </a:t>
            </a:r>
            <a:r>
              <a:rPr lang="ru-RU" b="1" dirty="0" smtClean="0">
                <a:latin typeface="Times New Roman"/>
                <a:ea typeface="Times New Roman"/>
              </a:rPr>
              <a:t>обруч с одновременным подбрасыванием и ловлей мяча </a:t>
            </a:r>
            <a:endParaRPr lang="ru-RU" b="1" dirty="0"/>
          </a:p>
        </p:txBody>
      </p:sp>
      <p:pic>
        <p:nvPicPr>
          <p:cNvPr id="7171" name="Picture 3" descr="J:\семинар ВГАПО  24 АПРЕЛЯ 2025\Брусенцева\лестница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111970"/>
            <a:ext cx="4568429" cy="256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J:\семинар ВГАПО  24 АПРЕЛЯ 2025\Брусенцева\лестниц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559" y="3861047"/>
            <a:ext cx="4554846" cy="256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99992" y="187188"/>
            <a:ext cx="3960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на координационной лестнице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97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6697" y="332656"/>
            <a:ext cx="4107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/>
                <a:ea typeface="Times New Roman"/>
              </a:rPr>
              <a:t>Задания </a:t>
            </a:r>
            <a:r>
              <a:rPr lang="ru-RU" b="1" dirty="0">
                <a:latin typeface="Times New Roman"/>
                <a:ea typeface="Times New Roman"/>
              </a:rPr>
              <a:t>на сбор фишек одного цвета </a:t>
            </a:r>
            <a:endParaRPr lang="ru-RU" b="1" dirty="0"/>
          </a:p>
        </p:txBody>
      </p:sp>
      <p:pic>
        <p:nvPicPr>
          <p:cNvPr id="8194" name="Picture 2" descr="J:\семинар ВГАПО  24 АПРЕЛЯ 2025\Брусенцева\Заставка.00_00_собирант фишки 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5" r="33802"/>
          <a:stretch/>
        </p:blipFill>
        <p:spPr bwMode="auto">
          <a:xfrm>
            <a:off x="172054" y="1340768"/>
            <a:ext cx="396699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J:\семинар ВГАПО  24 АПРЕЛЯ 2025\Брусенцева\сложил фишки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2" r="5578" b="1"/>
          <a:stretch/>
        </p:blipFill>
        <p:spPr bwMode="auto">
          <a:xfrm>
            <a:off x="4388923" y="1089997"/>
            <a:ext cx="4570288" cy="257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J:\семинар ВГАПО  24 АПРЕЛЯ 2025\Брусенцева\выложил фишк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810" y="3933056"/>
            <a:ext cx="460851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50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94620" y="188640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на координационной лестнице в чередовании с бегом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J:\семинар ВГАПО  24 АПРЕЛЯ 2025\Брусенцева\бег по лестниц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31" y="834971"/>
            <a:ext cx="4995650" cy="281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J:\семинар ВГАПО  24 АПРЕЛЯ 2025\Брусенцева\бег между шарам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756919"/>
            <a:ext cx="5221415" cy="300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50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7888" y="188640"/>
            <a:ext cx="7398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/>
                <a:ea typeface="Times New Roman"/>
              </a:rPr>
              <a:t>Упражнения на различных балансировочных дорожках или </a:t>
            </a:r>
            <a:r>
              <a:rPr lang="ru-RU" b="1" dirty="0" err="1">
                <a:latin typeface="Times New Roman"/>
                <a:ea typeface="Times New Roman"/>
              </a:rPr>
              <a:t>балансборде</a:t>
            </a:r>
            <a:r>
              <a:rPr lang="ru-RU" b="1" dirty="0">
                <a:latin typeface="Times New Roman"/>
                <a:ea typeface="Times New Roman"/>
              </a:rPr>
              <a:t> с выполнением заданий </a:t>
            </a:r>
            <a:endParaRPr lang="ru-RU" b="1" dirty="0"/>
          </a:p>
        </p:txBody>
      </p:sp>
      <p:pic>
        <p:nvPicPr>
          <p:cNvPr id="10242" name="Picture 2" descr="J:\семинар ВГАПО  24 АПРЕЛЯ 2025\Брусенцева\фото\без фишек прям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03068"/>
            <a:ext cx="3600400" cy="271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J:\семинар ВГАПО  24 АПРЕЛЯ 2025\Брусенцева\фото\без фише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83234"/>
            <a:ext cx="3672408" cy="2631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J:\семинар ВГАПО  24 АПРЕЛЯ 2025\Брусенцева\фото\с фишками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0" b="16514"/>
          <a:stretch/>
        </p:blipFill>
        <p:spPr bwMode="auto">
          <a:xfrm>
            <a:off x="4879667" y="3871991"/>
            <a:ext cx="3652773" cy="272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J:\семинар ВГАПО  24 АПРЕЛЯ 2025\Брусенцева\фото\с фишками 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1" b="17084"/>
          <a:stretch/>
        </p:blipFill>
        <p:spPr bwMode="auto">
          <a:xfrm>
            <a:off x="274221" y="3980535"/>
            <a:ext cx="3649707" cy="267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79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4" y="404664"/>
            <a:ext cx="43726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>
                <a:solidFill>
                  <a:srgbClr val="C17529">
                    <a:lumMod val="75000"/>
                  </a:srgbClr>
                </a:solidFill>
                <a:latin typeface="Times New Roman"/>
                <a:ea typeface="Times New Roman"/>
              </a:rPr>
              <a:t>Средства мозжечковой стимуляции</a:t>
            </a:r>
            <a:r>
              <a:rPr lang="ru-RU" sz="2000" dirty="0">
                <a:solidFill>
                  <a:srgbClr val="C17529">
                    <a:lumMod val="75000"/>
                  </a:srgbClr>
                </a:solidFill>
                <a:latin typeface="Times New Roman"/>
                <a:ea typeface="Times New Roman"/>
              </a:rPr>
              <a:t> </a:t>
            </a:r>
            <a:endParaRPr lang="ru-RU" sz="2000" dirty="0">
              <a:solidFill>
                <a:srgbClr val="C17529">
                  <a:lumMod val="75000"/>
                </a:srgbClr>
              </a:solidFill>
            </a:endParaRPr>
          </a:p>
        </p:txBody>
      </p:sp>
      <p:pic>
        <p:nvPicPr>
          <p:cNvPr id="12290" name="Picture 2" descr="D:\НАТАШИНО\РИП      ГОРОДСКОЙ СЕМИНАР\Физра Кинезиология\девочка стоит 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4" r="21142" b="16946"/>
          <a:stretch/>
        </p:blipFill>
        <p:spPr bwMode="auto">
          <a:xfrm>
            <a:off x="251520" y="980728"/>
            <a:ext cx="2750441" cy="297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D:\НАТАШИНО\РИП      ГОРОДСКОЙ СЕМИНАР\Физра Кинезиология\дев 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29" r="18467" b="16688"/>
          <a:stretch/>
        </p:blipFill>
        <p:spPr bwMode="auto">
          <a:xfrm>
            <a:off x="5940152" y="3284984"/>
            <a:ext cx="2899513" cy="298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83" r="20087" b="14262"/>
          <a:stretch/>
        </p:blipFill>
        <p:spPr bwMode="auto">
          <a:xfrm>
            <a:off x="3203848" y="1700088"/>
            <a:ext cx="2636440" cy="2882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416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74040" y="276617"/>
            <a:ext cx="43726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Средства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мозжечковой стимуляции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1266" name="Picture 2" descr="J:\семинар ВГАПО  24 АПРЕЛЯ 2025\Брусенцева\фото\бильгоу упражнения 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7" r="15971" b="9987"/>
          <a:stretch/>
        </p:blipFill>
        <p:spPr bwMode="auto">
          <a:xfrm>
            <a:off x="107504" y="469658"/>
            <a:ext cx="2641149" cy="294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J:\семинар ВГАПО  24 АПРЕЛЯ 2025\Брусенцева\фото\бильгоу упражнения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8" r="17561" b="15701"/>
          <a:stretch/>
        </p:blipFill>
        <p:spPr bwMode="auto">
          <a:xfrm>
            <a:off x="2935215" y="1920947"/>
            <a:ext cx="2897312" cy="2984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D:\НАТАШИНО\РИП      ГОРОДСКОЙ СЕМИНАР\Физра Кинезиология\photo_54_2024-08-11_20-55-0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24" r="21270" b="14783"/>
          <a:stretch/>
        </p:blipFill>
        <p:spPr bwMode="auto">
          <a:xfrm>
            <a:off x="6012160" y="3413081"/>
            <a:ext cx="2998520" cy="332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99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2564904"/>
            <a:ext cx="5787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10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121</TotalTime>
  <Words>130</Words>
  <Application>Microsoft Office PowerPoint</Application>
  <PresentationFormat>Экран (4:3)</PresentationFormat>
  <Paragraphs>27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16</cp:revision>
  <dcterms:created xsi:type="dcterms:W3CDTF">2025-04-03T19:07:08Z</dcterms:created>
  <dcterms:modified xsi:type="dcterms:W3CDTF">2025-04-16T19:27:50Z</dcterms:modified>
</cp:coreProperties>
</file>